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C87B4BE-4E5A-43F1-B69C-73D14FFE7B46}">
  <a:tblStyle styleId="{9C87B4BE-4E5A-43F1-B69C-73D14FFE7B4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thebabydino/full/EKLNvZ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olynom.co/" TargetMode="External"/><Relationship Id="rId3" Type="http://schemas.openxmlformats.org/officeDocument/2006/relationships/hyperlink" Target="http://editor.method.ac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ayush013/pen/LOGwoQ" TargetMode="External"/><Relationship Id="rId3" Type="http://schemas.openxmlformats.org/officeDocument/2006/relationships/hyperlink" Target="https://codepen.io/dwyermt/pen/bVJeXj" TargetMode="External"/><Relationship Id="rId4" Type="http://schemas.openxmlformats.org/officeDocument/2006/relationships/hyperlink" Target="https://codepen.io/syndicatefx/pen/tcyvI?q=svg%20smil&amp;order=popularity&amp;depth=everything&amp;show_forks=false" TargetMode="External"/><Relationship Id="rId5" Type="http://schemas.openxmlformats.org/officeDocument/2006/relationships/hyperlink" Target="https://codepen.io/MadmonkeyStudio/pen/nCkwv" TargetMode="External"/><Relationship Id="rId6" Type="http://schemas.openxmlformats.org/officeDocument/2006/relationships/hyperlink" Target="https://codepen.io/FezVrasta/pen/oXrgdR?depth=everything&amp;order=popularity&amp;page=2&amp;q=svg+smil&amp;show_forks=fals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https://codepen.io/thebabydino/full/EKLNvZ/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http://polynom.co/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http://editor.method.ac/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TRANSFORM-  rotate, scale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https://codepen.io/ayush013/pen/YEwbdm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https://codepen.io/ayush013/pen/rYxEEB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https://codepen.io/ayush013/pen/LOGwoQ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https://codepen.io/dwyermt/pen/bVJeXj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https://codepen.io/syndicatefx/pen/tcyvI?q=svg%20smil&amp;order=popularity&amp;depth=everything&amp;show_forks=false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https://codepen.io/MadmonkeyStudio/pen/nCkwv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https://codepen.io/FezVrasta/pen/oXrgdR?depth=everything&amp;order=popularity&amp;page=2&amp;q=svg+smil&amp;show_forks=false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2729075" y="1555650"/>
            <a:ext cx="37980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&lt;SVG&gt;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633775" y="70200"/>
            <a:ext cx="3601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SVG TAGS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17875" y="917988"/>
            <a:ext cx="2870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Circle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801975" y="1387375"/>
            <a:ext cx="80865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&lt;svg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viewBox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="0 0 500 500"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20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cx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="50"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cy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="50"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="40"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stroke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="black"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stroke-width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="3"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fill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="red"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&lt;/svg&gt;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56132" l="51190" r="41759" t="30508"/>
          <a:stretch/>
        </p:blipFill>
        <p:spPr>
          <a:xfrm>
            <a:off x="3657901" y="3181423"/>
            <a:ext cx="1631441" cy="17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633775" y="70200"/>
            <a:ext cx="3601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SVG TAGS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717875" y="917988"/>
            <a:ext cx="2870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Polygon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801975" y="1387375"/>
            <a:ext cx="80865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&lt;svg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viewBox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="0 0 500 500"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polygon</a:t>
            </a:r>
            <a:r>
              <a:rPr b="1"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points</a:t>
            </a:r>
            <a:r>
              <a:rPr b="1"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="200,10 250,190 160,210"</a:t>
            </a:r>
            <a:r>
              <a:rPr b="1"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b="1" lang="en" sz="2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=”blue”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stroke-width</a:t>
            </a:r>
            <a:r>
              <a:rPr b="1" lang="en" sz="200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="2"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stroke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="black" </a:t>
            </a:r>
            <a:r>
              <a:rPr b="1"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&lt;/svg&gt;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41106" l="61328" r="29168" t="31633"/>
          <a:stretch/>
        </p:blipFill>
        <p:spPr>
          <a:xfrm>
            <a:off x="4137526" y="3209426"/>
            <a:ext cx="868950" cy="14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633775" y="70200"/>
            <a:ext cx="3601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SVG TAGS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717875" y="917988"/>
            <a:ext cx="2870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Polyline Tag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801975" y="1387375"/>
            <a:ext cx="80865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&lt;svg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viewBox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="0 0 500 500"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polyline</a:t>
            </a:r>
            <a:r>
              <a:rPr b="1"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points</a:t>
            </a:r>
            <a:r>
              <a:rPr b="1"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="20,20 40,25 60,40 80,120 120,140" fill=”none”</a:t>
            </a:r>
            <a:r>
              <a:rPr b="1"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b="1"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&lt;/svg&gt;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43868" l="51499" r="32866" t="30779"/>
          <a:stretch/>
        </p:blipFill>
        <p:spPr>
          <a:xfrm>
            <a:off x="3349575" y="3195425"/>
            <a:ext cx="1849974" cy="16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2151375" y="1296000"/>
            <a:ext cx="47220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now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MOST POWERFUL TAG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33775" y="70200"/>
            <a:ext cx="178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PATH TAG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33775" y="1102975"/>
            <a:ext cx="26601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2400">
                <a:solidFill>
                  <a:srgbClr val="66000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=”” 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769775" y="1806325"/>
            <a:ext cx="3619500" cy="27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 = moveto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 = lineto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 = horizontal lineto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 = vertical lineto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 = curveto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 = quadratic Bézier curve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= elliptical Arc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 = closepath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633775" y="0"/>
            <a:ext cx="178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M: moveto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705150" y="1904700"/>
            <a:ext cx="77616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says, in a metaphorical sense,  </a:t>
            </a: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up the pen and move it to the exact location 100, 100.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Don't draw anything just yet, just move the location of the Pen.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955250" y="1121700"/>
            <a:ext cx="44604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2400">
                <a:solidFill>
                  <a:srgbClr val="66000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=”M 100,100” 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52920" l="0" r="81658" t="21535"/>
          <a:stretch/>
        </p:blipFill>
        <p:spPr>
          <a:xfrm>
            <a:off x="2868475" y="2858775"/>
            <a:ext cx="2917950" cy="22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633775" y="0"/>
            <a:ext cx="4460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Absolute vs Relative Paths?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65375" y="1703482"/>
            <a:ext cx="77616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M 100,100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means "Pick up the pen and move it to the exact coordinates 100,100"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m 100,100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means "Move the Pen 100 down and 100 right from wherever you currently are."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633775" y="0"/>
            <a:ext cx="178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L: lineto 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22458" l="7478" r="26221" t="29978"/>
          <a:stretch/>
        </p:blipFill>
        <p:spPr>
          <a:xfrm>
            <a:off x="64662" y="1083325"/>
            <a:ext cx="9042565" cy="364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33775" y="0"/>
            <a:ext cx="178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lineto 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26371" l="6820" r="25984" t="25975"/>
          <a:stretch/>
        </p:blipFill>
        <p:spPr>
          <a:xfrm>
            <a:off x="48300" y="1070975"/>
            <a:ext cx="9075301" cy="36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633775" y="0"/>
            <a:ext cx="2605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Z: close path</a:t>
            </a: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19211" l="8001" r="25983" t="26286"/>
          <a:stretch/>
        </p:blipFill>
        <p:spPr>
          <a:xfrm>
            <a:off x="69588" y="868925"/>
            <a:ext cx="9032726" cy="41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546575" y="70200"/>
            <a:ext cx="313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SVG?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546575" y="1499600"/>
            <a:ext cx="78204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Vector Graphics for Web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Based on XML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Easy to implement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Supported by all major web browsers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Horizontal lineto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46147" l="20996" r="17522" t="28416"/>
          <a:stretch/>
        </p:blipFill>
        <p:spPr>
          <a:xfrm>
            <a:off x="57150" y="1669175"/>
            <a:ext cx="9086851" cy="22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Vertical lineto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25126" l="40216" r="0" t="22230"/>
          <a:stretch/>
        </p:blipFill>
        <p:spPr>
          <a:xfrm>
            <a:off x="633775" y="1100400"/>
            <a:ext cx="7832224" cy="387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633775" y="0"/>
            <a:ext cx="1863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C: curveto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11731" l="6820" r="25984" t="33138"/>
          <a:stretch/>
        </p:blipFill>
        <p:spPr>
          <a:xfrm>
            <a:off x="-13950" y="912950"/>
            <a:ext cx="9171901" cy="423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633775" y="0"/>
            <a:ext cx="329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Quadratic curveto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14849" l="6815" r="26164" t="33137"/>
          <a:stretch/>
        </p:blipFill>
        <p:spPr>
          <a:xfrm>
            <a:off x="0" y="1009144"/>
            <a:ext cx="9171901" cy="400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CHEAT SHEET #1</a:t>
            </a:r>
          </a:p>
        </p:txBody>
      </p:sp>
      <p:graphicFrame>
        <p:nvGraphicFramePr>
          <p:cNvPr id="249" name="Shape 249"/>
          <p:cNvGraphicFramePr/>
          <p:nvPr/>
        </p:nvGraphicFramePr>
        <p:xfrm>
          <a:off x="89650" y="86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{9C87B4BE-4E5A-43F1-B69C-73D14FFE7B46}</a:tableStyleId>
              </a:tblPr>
              <a:tblGrid>
                <a:gridCol w="1899075"/>
                <a:gridCol w="1438450"/>
                <a:gridCol w="5627175"/>
              </a:tblGrid>
              <a:tr h="352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M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x,y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Move to the absolute coordinates x,y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41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x,y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Move to the right x and down y (or left and up if negative values)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x,y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straight line to the absolute coordinates x,y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41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x,y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straight line to a point that is relatively right x and down y (or left and up if negative values)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line horizontally to the exact coordinate 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41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line horizontally relatively to the right x (or to the left if a negative value)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line vertically to the exact coordinate 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41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line vertically relatively down y (or up if a negative value)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Z</a:t>
                      </a:r>
                      <a:r>
                        <a:rPr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</a:rPr>
                        <a:t> / </a:t>
                      </a:r>
                      <a:r>
                        <a:rPr b="1" lang="en">
                          <a:highlight>
                            <a:srgbClr val="FFFFFF"/>
                          </a:highlight>
                        </a:rPr>
                        <a:t>z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</a:rPr>
                        <a:t>-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Draw a straight line back to the start of the path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CHEAT SHEET #2</a:t>
            </a:r>
          </a:p>
        </p:txBody>
      </p:sp>
      <p:graphicFrame>
        <p:nvGraphicFramePr>
          <p:cNvPr id="257" name="Shape 257"/>
          <p:cNvGraphicFramePr/>
          <p:nvPr/>
        </p:nvGraphicFramePr>
        <p:xfrm>
          <a:off x="77275" y="119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{9C87B4BE-4E5A-43F1-B69C-73D14FFE7B46}</a:tableStyleId>
              </a:tblPr>
              <a:tblGrid>
                <a:gridCol w="1828025"/>
                <a:gridCol w="1828025"/>
                <a:gridCol w="5333400"/>
              </a:tblGrid>
              <a:tr h="41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cX1,cY1 cX2,cY2 eX,eY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 a bezier curve based on </a:t>
                      </a: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two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bezier control points and end at specified coordinates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6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cX1,cY1 cX2,cY2 eX,eY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Same with all relative values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1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cX,cY eX,eY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 a bezier curve based a </a:t>
                      </a: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bezier control point and end at specified coordinates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6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cX,cY eX,eY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Same with all relative values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44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eX,eY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Basically a Q command that assumes the first bezier control point is a reflection of the last bezier point used in the previous Q or T command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6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eX,eY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Same with all relative values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1186975" y="1988400"/>
            <a:ext cx="66519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COMPLICATED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186975" y="1988400"/>
            <a:ext cx="66519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SVG ANIMATION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SMIL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65375" y="1703474"/>
            <a:ext cx="77616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Char char="❖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SMIL (pronounced “smile”) stands for Synchronized Multimedia Integration Language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100000"/>
              <a:buFont typeface="Roboto"/>
              <a:buChar char="➢"/>
            </a:pPr>
            <a:r>
              <a:rPr b="1" lang="en" sz="1800">
                <a:solidFill>
                  <a:srgbClr val="98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&lt;animate&gt;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tag is used to animate the attributes of circle, rectangle, etc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rgbClr val="333333"/>
              </a:buClr>
              <a:buSzPct val="100000"/>
              <a:buFont typeface="Roboto"/>
              <a:buChar char="➢"/>
            </a:pPr>
            <a:r>
              <a:rPr b="1" lang="en" sz="1800">
                <a:solidFill>
                  <a:srgbClr val="98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&lt;animateTransform&gt;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tag is used to animate the Transform attributes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&lt;animate&gt; tag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0" y="1505650"/>
            <a:ext cx="9144000" cy="2994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circle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stroke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stroke-width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animate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attributeName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indent="0" lvl="0" marL="4572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indent="0" lvl="0" marL="4572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5s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” </a:t>
            </a:r>
          </a:p>
          <a:p>
            <a:pPr indent="0" lvl="0" marL="4572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6699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repeatCount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indent="0" lvl="0" marL="4572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fill=”</a:t>
            </a:r>
            <a:r>
              <a:rPr b="1" lang="en">
                <a:solidFill>
                  <a:srgbClr val="3C78D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freeze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indent="-6985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1" lang="en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633775" y="70200"/>
            <a:ext cx="313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ADVANTAGES-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633775" y="1492575"/>
            <a:ext cx="78480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Drastically small in size.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Scalable to any resolution.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All attributes can be animated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Generates Vector equations for shapes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633775" y="0"/>
            <a:ext cx="3186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&lt;animate&gt; tag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12977" l="21131" r="36841" t="26911"/>
          <a:stretch/>
        </p:blipFill>
        <p:spPr>
          <a:xfrm>
            <a:off x="1654920" y="868925"/>
            <a:ext cx="5315605" cy="4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633775" y="0"/>
            <a:ext cx="408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&lt;animateTransform&gt; tag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0" y="1236425"/>
            <a:ext cx="9144000" cy="37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741B47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&lt;polygon 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="60,30 90,90 30,90"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741B47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&lt;animateTransform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attributeName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="transform"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indent="0" lvl="0" marL="4572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type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="rotate"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indent="0" lvl="0" marL="4572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from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="0 60 70"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   to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="360 60 70"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   dur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="10s"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   repeatCount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="indefinite"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/&gt;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741B47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&lt;/polygon&gt;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633775" y="0"/>
            <a:ext cx="408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Values Attribute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0" y="1693625"/>
            <a:ext cx="9171900" cy="2289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 &lt;path class="st6" d="M215.8 107.8l4.4 46.1 41-32.3z"&gt;</a:t>
            </a:r>
          </a:p>
          <a:p>
            <a:pPr indent="457200" lvl="0" marL="9144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&lt;animate attributeName="fill" begin="2s" dur="5s" fill="remove" repeatCount="indefinite"</a:t>
            </a:r>
          </a:p>
          <a:p>
            <a:pPr indent="0" lvl="0" marL="91440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b="1" lang="en">
                <a:solidFill>
                  <a:srgbClr val="38761D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"#FFB908; #FFE165; #F7B848; #FBD258; #FFEDA3; #FDC74A; #FBC74A; #FDD55B; #FBC256; #FBB352; #FDD35A; #FCCF53; #FCD055; #FCD057; #FFCA56; #FDCB61; #F5AD58; #FFCE62; #FBB960; #FABC5F; #FBC158;" </a:t>
            </a:r>
            <a:r>
              <a:rPr b="1" lang="en"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  &lt;/path&gt;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633775" y="0"/>
            <a:ext cx="408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Tag &lt;g&gt;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0" y="1236425"/>
            <a:ext cx="9171900" cy="315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39700" rtl="0"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&lt;g&gt;</a:t>
            </a:r>
          </a:p>
          <a:p>
            <a:pPr lvl="0" marR="139700" rtl="0"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animate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attributeName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5s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</a:p>
          <a:p>
            <a:pPr indent="457200" lvl="0" marR="139700" rtl="0"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repeatCount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fill=”</a:t>
            </a:r>
            <a:r>
              <a:rPr b="1" lang="en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freeze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indent="0" lvl="0" marL="457200" marR="139700" rtl="0"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circle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stroke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stroke-width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"&gt;&lt;/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indent="0" lvl="0" marL="457200" marR="139700" rtl="0"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circle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stroke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stroke-width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"&gt;&lt;/</a:t>
            </a:r>
            <a:r>
              <a:rPr b="1" lang="en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1"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marR="1397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&lt;/g&gt;</a:t>
            </a: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633775" y="0"/>
            <a:ext cx="408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Few more SMIL attributes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05150" y="1009150"/>
            <a:ext cx="77616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Begin Attribute-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333333"/>
              </a:buClr>
              <a:buSzPct val="100000"/>
              <a:buFont typeface="Courier New"/>
              <a:buChar char="➢"/>
            </a:pP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begin="</a:t>
            </a:r>
            <a:r>
              <a:rPr b="1" lang="en" sz="1800">
                <a:solidFill>
                  <a:srgbClr val="8F9C6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AB875D"/>
              </a:buClr>
              <a:buSzPct val="100000"/>
              <a:buFont typeface="Courier New"/>
              <a:buChar char="➢"/>
            </a:pP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begin="</a:t>
            </a:r>
            <a:r>
              <a:rPr b="1" lang="en" sz="1800">
                <a:solidFill>
                  <a:srgbClr val="8F9C6C"/>
                </a:solidFill>
                <a:latin typeface="Courier New"/>
                <a:ea typeface="Courier New"/>
                <a:cs typeface="Courier New"/>
                <a:sym typeface="Courier New"/>
              </a:rPr>
              <a:t>1s</a:t>
            </a: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AB875D"/>
              </a:buClr>
              <a:buSzPct val="100000"/>
              <a:buFont typeface="Courier New"/>
              <a:buChar char="➢"/>
            </a:pP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begin="</a:t>
            </a:r>
            <a:r>
              <a:rPr b="1" lang="en" sz="1800">
                <a:solidFill>
                  <a:srgbClr val="8F9C6C"/>
                </a:solidFill>
                <a:latin typeface="Courier New"/>
                <a:ea typeface="Courier New"/>
                <a:cs typeface="Courier New"/>
                <a:sym typeface="Courier New"/>
              </a:rPr>
              <a:t>click + 1s</a:t>
            </a: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AB875D"/>
              </a:buClr>
              <a:buSzPct val="100000"/>
              <a:buFont typeface="Courier New"/>
              <a:buChar char="➢"/>
            </a:pP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begin="</a:t>
            </a:r>
            <a:r>
              <a:rPr b="1" lang="en" sz="1800">
                <a:solidFill>
                  <a:srgbClr val="8F9C6C"/>
                </a:solidFill>
                <a:latin typeface="Courier New"/>
                <a:ea typeface="Courier New"/>
                <a:cs typeface="Courier New"/>
                <a:sym typeface="Courier New"/>
              </a:rPr>
              <a:t>id-of-animation.end + 1s</a:t>
            </a: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Roboto"/>
              <a:buChar char="❖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Repeatcount Attribute-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Courier New"/>
              <a:buChar char="➢"/>
            </a:pP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repeatCount="</a:t>
            </a:r>
            <a:r>
              <a:rPr b="1" lang="en" sz="1800">
                <a:solidFill>
                  <a:srgbClr val="8F9C6C"/>
                </a:solidFill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AB875D"/>
              </a:buClr>
              <a:buSzPct val="100000"/>
              <a:buFont typeface="Courier New"/>
              <a:buChar char="➢"/>
            </a:pP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repeatCount="</a:t>
            </a:r>
            <a:r>
              <a:rPr b="1" lang="en" sz="1800">
                <a:solidFill>
                  <a:srgbClr val="8F9C6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800">
                <a:solidFill>
                  <a:srgbClr val="AB875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1186975" y="1765850"/>
            <a:ext cx="66519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ENDLESS POSSIBILITIES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633775" y="70200"/>
            <a:ext cx="313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RASTER IMAGE?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113" y="1007325"/>
            <a:ext cx="5523675" cy="36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633775" y="70200"/>
            <a:ext cx="313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VECTOR</a:t>
            </a: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GRAPHICS?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9649" l="0" r="0" t="0"/>
          <a:stretch/>
        </p:blipFill>
        <p:spPr>
          <a:xfrm>
            <a:off x="2728075" y="1133025"/>
            <a:ext cx="4335475" cy="33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633775" y="70200"/>
            <a:ext cx="313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POWER OF SVG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375" y="938950"/>
            <a:ext cx="3601875" cy="36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350" y="938950"/>
            <a:ext cx="2334750" cy="34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351801" y="4374000"/>
            <a:ext cx="927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1.2 MB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79926" y="4444025"/>
            <a:ext cx="927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110 KB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633775" y="70200"/>
            <a:ext cx="3601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CREATE ONE?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633775" y="1597725"/>
            <a:ext cx="80865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&lt;svg 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viewBox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="0 0 500 500" 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&lt;!-- ALL MAGIC HAPPENS HERE :)   --&gt;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&lt;/svg&gt;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633775" y="70200"/>
            <a:ext cx="3601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SVG TAGS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759925" y="1583700"/>
            <a:ext cx="40473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Rectangle </a:t>
            </a:r>
            <a:r>
              <a:rPr lang="en" sz="20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&lt;rect&gt;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Circle </a:t>
            </a:r>
            <a:r>
              <a:rPr lang="en" sz="20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&lt;circle&gt;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Polyline </a:t>
            </a:r>
            <a:r>
              <a:rPr lang="en" sz="20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&lt;polyline&gt;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Polygon </a:t>
            </a:r>
            <a:r>
              <a:rPr lang="en" sz="20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&lt;polygon&gt;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2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more….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0" y="0"/>
            <a:ext cx="9171900" cy="616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 flipH="1" rot="10800000">
            <a:off x="0" y="616626"/>
            <a:ext cx="9171900" cy="2523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633775" y="70200"/>
            <a:ext cx="3601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SVG TAGS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717875" y="917988"/>
            <a:ext cx="2870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Rectangle Tag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801975" y="1387375"/>
            <a:ext cx="80865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&lt;svg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viewBox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="0 0 500 500"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</a:t>
            </a:r>
            <a:r>
              <a:rPr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="500" 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20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rect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width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="300"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height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="100"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b="1" lang="en" sz="2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=”blue”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stroke-width</a:t>
            </a:r>
            <a:r>
              <a:rPr b="1" lang="en" sz="200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="2"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stroke</a:t>
            </a:r>
            <a:r>
              <a:rPr b="1" lang="en" sz="20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="black"</a:t>
            </a:r>
            <a:r>
              <a:rPr b="1" lang="en" sz="2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&lt;/svg&gt;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54768" l="50427" r="25814" t="30239"/>
          <a:stretch/>
        </p:blipFill>
        <p:spPr>
          <a:xfrm>
            <a:off x="2294964" y="3167523"/>
            <a:ext cx="4581974" cy="16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